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7" r:id="rId5"/>
    <p:sldId id="268" r:id="rId6"/>
    <p:sldId id="269" r:id="rId7"/>
    <p:sldId id="257" r:id="rId8"/>
    <p:sldId id="270" r:id="rId9"/>
    <p:sldId id="271" r:id="rId10"/>
    <p:sldId id="272" r:id="rId11"/>
    <p:sldId id="273" r:id="rId12"/>
    <p:sldId id="274" r:id="rId13"/>
    <p:sldId id="275" r:id="rId14"/>
    <p:sldId id="260" r:id="rId15"/>
    <p:sldId id="262" r:id="rId16"/>
    <p:sldId id="263" r:id="rId17"/>
    <p:sldId id="261" r:id="rId18"/>
    <p:sldId id="264" r:id="rId19"/>
    <p:sldId id="26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65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C8F5-E3B3-448C-A60C-79317D318676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28C8-F39D-4C4D-8562-37310A2DD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vekuban.ru.images.1c-bitrix-cdn.ru/upload/resize_cache/iblock/bb5/480_480_1/bb5f300043f765b9475b68a9f581d297.jpg?144412267935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" y="0"/>
            <a:ext cx="91408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4437112"/>
            <a:ext cx="2829000" cy="99898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директор МАУ ДО ДЮСШ с.Долгоруково </a:t>
            </a:r>
            <a:r>
              <a:rPr lang="ru-RU" sz="2200" b="1" dirty="0" err="1" smtClean="0">
                <a:solidFill>
                  <a:schemeClr val="bg1"/>
                </a:solidFill>
              </a:rPr>
              <a:t>А.В.Узунов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ГТО для школьников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5979" b="3133"/>
          <a:stretch>
            <a:fillRect/>
          </a:stretch>
        </p:blipFill>
        <p:spPr bwMode="auto">
          <a:xfrm>
            <a:off x="0" y="0"/>
            <a:ext cx="92715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5585" b="2262"/>
          <a:stretch>
            <a:fillRect/>
          </a:stretch>
        </p:blipFill>
        <p:spPr bwMode="auto">
          <a:xfrm>
            <a:off x="0" y="0"/>
            <a:ext cx="91442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5730" b="2481"/>
          <a:stretch>
            <a:fillRect/>
          </a:stretch>
        </p:blipFill>
        <p:spPr bwMode="auto">
          <a:xfrm>
            <a:off x="0" y="0"/>
            <a:ext cx="9180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t="5737" r="1910" b="2475"/>
          <a:stretch>
            <a:fillRect/>
          </a:stretch>
        </p:blipFill>
        <p:spPr bwMode="auto">
          <a:xfrm>
            <a:off x="0" y="0"/>
            <a:ext cx="9144000" cy="684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Нормативы  4 ступень 13-15 лет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764704"/>
          <a:ext cx="8856985" cy="6252487"/>
        </p:xfrm>
        <a:graphic>
          <a:graphicData uri="http://schemas.openxmlformats.org/drawingml/2006/table">
            <a:tbl>
              <a:tblPr/>
              <a:tblGrid>
                <a:gridCol w="2177183"/>
                <a:gridCol w="2177183"/>
                <a:gridCol w="750237"/>
                <a:gridCol w="750237"/>
                <a:gridCol w="689262"/>
                <a:gridCol w="750237"/>
                <a:gridCol w="781323"/>
                <a:gridCol w="781323"/>
              </a:tblGrid>
              <a:tr h="20808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Возраст 13-15 лет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Мальчики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Девочки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" marR="4865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" marR="4865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" marR="4865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" marR="4865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" marR="4865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" marR="4865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Обязательные испытания (тесты)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Бег на 60 м (сек.)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Бег на 2 км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9.55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на 3 км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5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разбега (см)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прыжок в длину с места толчком двумя ногами (см)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Подтягивание из виса на высокой перекладине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подтягивание из виса лежа на низкой перекладине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сгибание и разгибание рук упоре лежа на полу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Поднимание туловища из положения лежа на спине (кол-во раз 1 мин.)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Наклон вперед из положения стоя с прямыми ногами на полу (достать пол)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Пальцами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Ладонями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Пальцами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Ладонями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" marR="6081" marT="6081" marB="60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Нормативы  4 ступень 13-15 лет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908722"/>
          <a:ext cx="8280921" cy="5570604"/>
        </p:xfrm>
        <a:graphic>
          <a:graphicData uri="http://schemas.openxmlformats.org/drawingml/2006/table">
            <a:tbl>
              <a:tblPr/>
              <a:tblGrid>
                <a:gridCol w="2035576"/>
                <a:gridCol w="2035576"/>
                <a:gridCol w="701442"/>
                <a:gridCol w="701442"/>
                <a:gridCol w="644433"/>
                <a:gridCol w="701442"/>
                <a:gridCol w="730505"/>
                <a:gridCol w="730505"/>
              </a:tblGrid>
              <a:tr h="16566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Возраст 13-15 лет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Мальчики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Девочки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2" marR="3932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6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Испытания (тесты) по выбору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Метание мяча весом 150 г (м)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6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Бег на лыжах на 3 км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18.45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17.45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16.30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22.30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21.30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19.30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на 5 км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27.15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кросс на 3 км по пересеченной местности*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Плавание на 50 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учета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0.43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учета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17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Стрельба из пневматической винтовки из положения сидя или стоя с опорой локтей о стол или стойку, дистанция 10 м (очки)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из электронного оружия из положения сидя или стоя с опорой локтей о стол или стойку, дистанция — 10 м (очки)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Туристический поход с проверкой туристических навыков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возрастными требованиями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5" marR="4915" marT="4915" marB="4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тестов </a:t>
            </a:r>
            <a:br>
              <a:rPr lang="ru-RU" dirty="0" smtClean="0"/>
            </a:br>
            <a:r>
              <a:rPr lang="ru-RU" dirty="0" smtClean="0"/>
              <a:t>4 ступень 13-15 лет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340770"/>
          <a:ext cx="8208913" cy="5040558"/>
        </p:xfrm>
        <a:graphic>
          <a:graphicData uri="http://schemas.openxmlformats.org/drawingml/2006/table">
            <a:tbl>
              <a:tblPr/>
              <a:tblGrid>
                <a:gridCol w="483934"/>
                <a:gridCol w="2517842"/>
                <a:gridCol w="867626"/>
                <a:gridCol w="867626"/>
                <a:gridCol w="797109"/>
                <a:gridCol w="867626"/>
                <a:gridCol w="903575"/>
                <a:gridCol w="903575"/>
              </a:tblGrid>
              <a:tr h="4351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Возраст 13-15 лет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Мальчики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Девочки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0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Кол-во видов испытаний видов (тестов) в возрастной группе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03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Кол-во испытаний (тестов), которые необходимо выполнить для получения знака отличия Комплекса**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05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* Для бесснежных районов страны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06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** При выполнении нормативов для получения знаков отличия Комплекса обязательны испытания (тесты) на силу, быстроту, гибкость и выносливость.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Нормативы 5 ступень 16-17 лет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0" y="764706"/>
          <a:ext cx="8208913" cy="5832641"/>
        </p:xfrm>
        <a:graphic>
          <a:graphicData uri="http://schemas.openxmlformats.org/drawingml/2006/table">
            <a:tbl>
              <a:tblPr/>
              <a:tblGrid>
                <a:gridCol w="2513163"/>
                <a:gridCol w="2513163"/>
                <a:gridCol w="518924"/>
                <a:gridCol w="518924"/>
                <a:gridCol w="519462"/>
                <a:gridCol w="595522"/>
                <a:gridCol w="595522"/>
                <a:gridCol w="434233"/>
              </a:tblGrid>
              <a:tr h="2515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Возраст 16-17 лет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Юноши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Девушки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" marR="6304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" marR="6304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" marR="6304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" marR="6304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" marR="6304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4" marR="6304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0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Обязательные испытания (тесты)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Бег на 100 м (сек.)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Бег на 2 км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на 3 км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14.40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разбега (см)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прыжок в длину с места толчком двумя ногами (см)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9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Подтягивание из виса на высокой перекладине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рывок гири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подтягивание из виса лежа на низкой перекладине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сгибание и разгибание рук упоре лежа на полу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Поднимание туловища из положения лежа на спине (кол-во раз 1 мин.)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Наклон вперед из положения стоя с прямыми ногами на гимнастической скамье (см)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80" marR="7880" marT="7880" marB="78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Нормативы 5 ступень 16-17 лет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2" y="908724"/>
          <a:ext cx="8280923" cy="5616618"/>
        </p:xfrm>
        <a:graphic>
          <a:graphicData uri="http://schemas.openxmlformats.org/drawingml/2006/table">
            <a:tbl>
              <a:tblPr/>
              <a:tblGrid>
                <a:gridCol w="2535042"/>
                <a:gridCol w="2535042"/>
                <a:gridCol w="523986"/>
                <a:gridCol w="523441"/>
                <a:gridCol w="523986"/>
                <a:gridCol w="600706"/>
                <a:gridCol w="600706"/>
                <a:gridCol w="438014"/>
              </a:tblGrid>
              <a:tr h="2339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Возраст 16-17 лет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Юноши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Девушки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8" marR="6088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8" marR="6088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8" marR="6088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8" marR="6088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8" marR="6088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8" marR="6088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2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Испытания (тесты) по выбору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2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Метание спортивного снаряда весом 700 г (м)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весом 500 г (м)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2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Бег на лыжах на 3 км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19.15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18.45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17.30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на 5 км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25.40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25.00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23.40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кросс на 3 км по пересеченной местности*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кросс на 5 км по пересеченной местности*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Плавание на 50 м (мин., сек.)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учета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0.41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учета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3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Стрельба из пневматической винтовки из положения сидя или стоя с опорой локтей о стол или стойку, дистанция — 10 м (очки)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из электронного оружия из положения сидя или стоя с опорой локтей о стол или стойку, дистанция — 10 м (очки)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Туристический поход с проверкой туристических навыков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возрастными требованиями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10" marR="7610" marT="7610" marB="76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тестов </a:t>
            </a:r>
            <a:br>
              <a:rPr lang="ru-RU" dirty="0" smtClean="0"/>
            </a:br>
            <a:r>
              <a:rPr lang="ru-RU" dirty="0" smtClean="0"/>
              <a:t>5 ступень 16-17 лет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1" y="1628797"/>
          <a:ext cx="7992889" cy="4680522"/>
        </p:xfrm>
        <a:graphic>
          <a:graphicData uri="http://schemas.openxmlformats.org/drawingml/2006/table">
            <a:tbl>
              <a:tblPr/>
              <a:tblGrid>
                <a:gridCol w="576639"/>
                <a:gridCol w="3272309"/>
                <a:gridCol w="675673"/>
                <a:gridCol w="675673"/>
                <a:gridCol w="676376"/>
                <a:gridCol w="775409"/>
                <a:gridCol w="775409"/>
                <a:gridCol w="565401"/>
              </a:tblGrid>
              <a:tr h="40458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Возраст 16-17 лет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Юноши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Девушки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бронзовый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серебряный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золотой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7" marR="6617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2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Кол-во видов испытаний видов (тестов) в возрастной группе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9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Кол-во испытаний (тестов), которые необходимо выполнить для получения знака отличия Комплекса**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* Для бесснежных районов страны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27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** При выполнении нормативов для получения знаков отличия Комплекса обязательны испытания (тесты) на силу, быстроту, гибкость и выносливость.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1" marR="8271" marT="8271" marB="82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Нормативные документы для сдачи ГТО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Приказ Министерства спорта РФ от 29.08.20014г. №739 «Об утверждения Порядка организации и проведения тестирования населения в рамках Всероссийского физкультурно-спортивного комплекса «Готов к труду и обороне» (ГТО)»</a:t>
            </a:r>
          </a:p>
          <a:p>
            <a:pPr>
              <a:buNone/>
            </a:pPr>
            <a:r>
              <a:rPr lang="ru-RU" dirty="0" smtClean="0"/>
              <a:t>Приказ в ОУ о назначении ответственного в учреждение за сдачу норм ГТО и прием заявлений</a:t>
            </a:r>
          </a:p>
          <a:p>
            <a:pPr>
              <a:buNone/>
            </a:pPr>
            <a:r>
              <a:rPr lang="ru-RU" dirty="0" smtClean="0"/>
              <a:t>Журнал учета документов для сдачи норм ГТО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Учетная карточка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Предоставить заполненную  в бумажном и электронном виде  до 30.12.2015г.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001419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Заявление сдающего нормы ГТО </a:t>
            </a:r>
          </a:p>
          <a:p>
            <a:r>
              <a:rPr lang="ru-RU" sz="1600" b="1" dirty="0" smtClean="0"/>
              <a:t>Согласие родителей на сдачу норм ГТО</a:t>
            </a:r>
          </a:p>
          <a:p>
            <a:r>
              <a:rPr lang="ru-RU" sz="1600" b="1" dirty="0" smtClean="0"/>
              <a:t>Согласие об обработке персональных данных сдающего нормы ГТО</a:t>
            </a:r>
          </a:p>
          <a:p>
            <a:pPr>
              <a:buNone/>
            </a:pPr>
            <a:r>
              <a:rPr lang="ru-RU" sz="1600" b="1" dirty="0" smtClean="0"/>
              <a:t>Заявка </a:t>
            </a:r>
            <a:r>
              <a:rPr lang="ru-RU" sz="1600" dirty="0" smtClean="0"/>
              <a:t>(в случае изъявления желания несовершеннолетним пройти тестирование, заявка подается его законными представителями):</a:t>
            </a:r>
          </a:p>
          <a:p>
            <a:pPr>
              <a:buNone/>
            </a:pPr>
            <a:r>
              <a:rPr lang="ru-RU" sz="1600" dirty="0" smtClean="0"/>
              <a:t>- фамилия, имя, отчество (при наличии);</a:t>
            </a:r>
          </a:p>
          <a:p>
            <a:pPr>
              <a:buNone/>
            </a:pPr>
            <a:r>
              <a:rPr lang="ru-RU" sz="1600" dirty="0" smtClean="0"/>
              <a:t>- пол;</a:t>
            </a:r>
          </a:p>
          <a:p>
            <a:pPr>
              <a:buNone/>
            </a:pPr>
            <a:r>
              <a:rPr lang="ru-RU" sz="1600" dirty="0" smtClean="0"/>
              <a:t>- дата рождения;</a:t>
            </a:r>
          </a:p>
          <a:p>
            <a:pPr>
              <a:buNone/>
            </a:pPr>
            <a:r>
              <a:rPr lang="ru-RU" sz="1600" dirty="0" smtClean="0"/>
              <a:t>- данные документа, удостоверяющего личность гражданина Российской Федерации;</a:t>
            </a:r>
          </a:p>
          <a:p>
            <a:pPr>
              <a:buNone/>
            </a:pPr>
            <a:r>
              <a:rPr lang="ru-RU" sz="1600" dirty="0" smtClean="0"/>
              <a:t>- для лиц, не достигших возраста четырнадцати лет - данные свидетельства о рождении;</a:t>
            </a:r>
          </a:p>
          <a:p>
            <a:pPr>
              <a:buNone/>
            </a:pPr>
            <a:r>
              <a:rPr lang="ru-RU" sz="1600" dirty="0" smtClean="0"/>
              <a:t>- адрес места жительства;</a:t>
            </a:r>
          </a:p>
          <a:p>
            <a:pPr>
              <a:buNone/>
            </a:pPr>
            <a:r>
              <a:rPr lang="ru-RU" sz="1600" dirty="0" smtClean="0"/>
              <a:t>- контактный телефон, адрес электронной почты;</a:t>
            </a:r>
          </a:p>
          <a:p>
            <a:pPr>
              <a:buNone/>
            </a:pPr>
            <a:r>
              <a:rPr lang="ru-RU" sz="1600" dirty="0" smtClean="0"/>
              <a:t>- основное место учебы, работы (при наличии);</a:t>
            </a:r>
          </a:p>
          <a:p>
            <a:pPr>
              <a:buNone/>
            </a:pPr>
            <a:r>
              <a:rPr lang="ru-RU" sz="1600" dirty="0" smtClean="0"/>
              <a:t>- спортивное звание (при наличии);  почетное спортивное звание (при наличии);</a:t>
            </a:r>
          </a:p>
          <a:p>
            <a:pPr>
              <a:buNone/>
            </a:pPr>
            <a:r>
              <a:rPr lang="ru-RU" sz="1600" dirty="0" smtClean="0"/>
              <a:t>- спортивный разряд с указанием вида спорта (при наличии);</a:t>
            </a:r>
          </a:p>
          <a:p>
            <a:pPr>
              <a:buFontTx/>
              <a:buChar char="-"/>
            </a:pPr>
            <a:r>
              <a:rPr lang="ru-RU" sz="1600" dirty="0" smtClean="0"/>
              <a:t>перечень выбранных видов испытаний (тестов);</a:t>
            </a:r>
          </a:p>
          <a:p>
            <a:pPr>
              <a:buNone/>
            </a:pPr>
            <a:r>
              <a:rPr lang="ru-RU" sz="1600" b="1" dirty="0" smtClean="0"/>
              <a:t>К заявке прилагаются две фотографии размером 3x4 (на учетную карточку </a:t>
            </a:r>
            <a:r>
              <a:rPr lang="ru-RU" sz="1600" b="1" smtClean="0"/>
              <a:t>и удостоверение)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Медицинская справка</a:t>
            </a:r>
          </a:p>
          <a:p>
            <a:pPr>
              <a:buNone/>
            </a:pPr>
            <a:r>
              <a:rPr lang="ru-RU" sz="1600" b="1" dirty="0" smtClean="0"/>
              <a:t>Паспорт (Свидетельство о рождении)</a:t>
            </a:r>
          </a:p>
          <a:p>
            <a:pPr>
              <a:buNone/>
            </a:pPr>
            <a:r>
              <a:rPr lang="ru-RU" sz="1600" b="1" dirty="0" smtClean="0"/>
              <a:t>Спортивная форма и обувь</a:t>
            </a:r>
          </a:p>
          <a:p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Заявление и согласие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90465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400" dirty="0"/>
              <a:t>Директору МАУ ДО ДЮСШ с.Долгоруково</a:t>
            </a:r>
          </a:p>
          <a:p>
            <a:pPr algn="r">
              <a:buNone/>
            </a:pPr>
            <a:r>
              <a:rPr lang="ru-RU" sz="1400" dirty="0" err="1"/>
              <a:t>Узунову</a:t>
            </a:r>
            <a:r>
              <a:rPr lang="ru-RU" sz="1400" dirty="0"/>
              <a:t> А.В.</a:t>
            </a:r>
          </a:p>
          <a:p>
            <a:pPr algn="r">
              <a:buNone/>
            </a:pPr>
            <a:r>
              <a:rPr lang="ru-RU" sz="1400" dirty="0"/>
              <a:t>_____________________ ФИО сдающего</a:t>
            </a:r>
          </a:p>
          <a:p>
            <a:pPr algn="r">
              <a:buNone/>
            </a:pPr>
            <a:r>
              <a:rPr lang="ru-RU" sz="1400" dirty="0"/>
              <a:t>_________________ (учебное заведение)</a:t>
            </a:r>
          </a:p>
          <a:p>
            <a:pPr algn="ctr">
              <a:buNone/>
            </a:pPr>
            <a:r>
              <a:rPr lang="ru-RU" sz="1400" dirty="0" smtClean="0"/>
              <a:t>Заявление</a:t>
            </a:r>
            <a:r>
              <a:rPr lang="ru-RU" sz="1400" dirty="0"/>
              <a:t>.</a:t>
            </a:r>
          </a:p>
          <a:p>
            <a:pPr>
              <a:buNone/>
            </a:pPr>
            <a:r>
              <a:rPr lang="ru-RU" sz="1400" dirty="0" smtClean="0"/>
              <a:t> Прошу </a:t>
            </a:r>
            <a:r>
              <a:rPr lang="ru-RU" sz="1400" dirty="0"/>
              <a:t>Вас допустить </a:t>
            </a:r>
            <a:r>
              <a:rPr lang="ru-RU" sz="1400" dirty="0" err="1" smtClean="0"/>
              <a:t>меня,________________________________________________</a:t>
            </a:r>
            <a:r>
              <a:rPr lang="ru-RU" sz="1400" dirty="0" smtClean="0"/>
              <a:t>(ФИО  полностью), </a:t>
            </a:r>
            <a:r>
              <a:rPr lang="ru-RU" sz="1400" dirty="0" err="1" smtClean="0"/>
              <a:t>учащ</a:t>
            </a:r>
            <a:r>
              <a:rPr lang="ru-RU" sz="1400" dirty="0" smtClean="0"/>
              <a:t>(</a:t>
            </a:r>
            <a:r>
              <a:rPr lang="ru-RU" sz="1400" dirty="0" err="1" smtClean="0"/>
              <a:t>ую</a:t>
            </a:r>
            <a:r>
              <a:rPr lang="ru-RU" sz="1400" dirty="0" smtClean="0"/>
              <a:t>)</a:t>
            </a:r>
            <a:r>
              <a:rPr lang="ru-RU" sz="1400" dirty="0" err="1" smtClean="0"/>
              <a:t>егося___________________________</a:t>
            </a:r>
            <a:r>
              <a:rPr lang="ru-RU" sz="1400" dirty="0" smtClean="0"/>
              <a:t>( учебного заведения), __________ класса к сдаче испытаний комплекса ГТО. С правилами сдачи норм ГТО и Техникой Безопасности выполнения контрольных упражнений ознакомлен(а).                                                                                                                             </a:t>
            </a:r>
            <a:r>
              <a:rPr lang="ru-RU" sz="1400" dirty="0" err="1" smtClean="0"/>
              <a:t>__________дата</a:t>
            </a:r>
            <a:endParaRPr lang="ru-RU" sz="1400" dirty="0" smtClean="0"/>
          </a:p>
          <a:p>
            <a:pPr algn="r">
              <a:buNone/>
            </a:pPr>
            <a:r>
              <a:rPr lang="ru-RU" sz="1400" dirty="0" err="1" smtClean="0"/>
              <a:t>________________</a:t>
            </a:r>
            <a:r>
              <a:rPr lang="ru-RU" sz="1400" dirty="0" err="1"/>
              <a:t>подпись</a:t>
            </a:r>
            <a:r>
              <a:rPr lang="ru-RU" sz="1400" dirty="0"/>
              <a:t> учащегося.</a:t>
            </a:r>
          </a:p>
          <a:p>
            <a:pPr algn="r"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  <a:r>
              <a:rPr lang="ru-RU" sz="1400" dirty="0" smtClean="0"/>
              <a:t>Согласие </a:t>
            </a:r>
            <a:r>
              <a:rPr lang="ru-RU" sz="1400" dirty="0"/>
              <a:t>родителей: я, __________________________________________________(ФИО</a:t>
            </a:r>
          </a:p>
          <a:p>
            <a:pPr>
              <a:buNone/>
            </a:pPr>
            <a:r>
              <a:rPr lang="ru-RU" sz="1400" dirty="0"/>
              <a:t>одного и родителей полностью), даю своё согласие на сдачу норм ГТО моим сыном (моей</a:t>
            </a:r>
          </a:p>
          <a:p>
            <a:pPr>
              <a:buNone/>
            </a:pPr>
            <a:r>
              <a:rPr lang="ru-RU" sz="1400" dirty="0"/>
              <a:t>дочерью)________________________________________________________(ФИО ребёнка)</a:t>
            </a:r>
          </a:p>
          <a:p>
            <a:pPr algn="r">
              <a:buNone/>
            </a:pPr>
            <a:r>
              <a:rPr lang="ru-RU" sz="1400" dirty="0" err="1"/>
              <a:t>________________дата</a:t>
            </a:r>
            <a:endParaRPr lang="ru-RU" sz="1400" dirty="0"/>
          </a:p>
          <a:p>
            <a:pPr algn="r">
              <a:buNone/>
            </a:pPr>
            <a:r>
              <a:rPr lang="ru-RU" sz="1400" dirty="0" err="1"/>
              <a:t>__________________подпись</a:t>
            </a:r>
            <a:r>
              <a:rPr lang="ru-RU" sz="1400" dirty="0"/>
              <a:t> родителя.</a:t>
            </a:r>
          </a:p>
          <a:p>
            <a:pPr>
              <a:buNone/>
            </a:pPr>
            <a:r>
              <a:rPr lang="ru-RU" sz="1200" dirty="0" smtClean="0"/>
              <a:t>К </a:t>
            </a:r>
            <a:r>
              <a:rPr lang="ru-RU" sz="1200" dirty="0"/>
              <a:t>сдаче норм ГТО допускаются учащиеся, ознакомившиеся с Техникой</a:t>
            </a:r>
          </a:p>
          <a:p>
            <a:pPr>
              <a:buNone/>
            </a:pPr>
            <a:r>
              <a:rPr lang="ru-RU" sz="1200" dirty="0"/>
              <a:t>Безопасности выполнения норм ГТО.</a:t>
            </a:r>
          </a:p>
          <a:p>
            <a:pPr>
              <a:buNone/>
            </a:pPr>
            <a:r>
              <a:rPr lang="ru-RU" sz="1200" dirty="0"/>
              <a:t>Учащимся при себе необходимо иметь:</a:t>
            </a:r>
          </a:p>
          <a:p>
            <a:pPr>
              <a:buNone/>
            </a:pPr>
            <a:r>
              <a:rPr lang="ru-RU" sz="1200" dirty="0"/>
              <a:t>1.медицинскую справку,</a:t>
            </a:r>
          </a:p>
          <a:p>
            <a:pPr>
              <a:buNone/>
            </a:pPr>
            <a:r>
              <a:rPr lang="ru-RU" sz="1200" dirty="0"/>
              <a:t>2. Заявление от учащегося с согласием и подписью родителей.</a:t>
            </a:r>
          </a:p>
          <a:p>
            <a:pPr>
              <a:buNone/>
            </a:pPr>
            <a:r>
              <a:rPr lang="ru-RU" sz="1200" dirty="0"/>
              <a:t>3. Паспорт (Учащиеся, не имеющие паспорт допускаются на испытания со свидетельством о рождении).</a:t>
            </a:r>
          </a:p>
          <a:p>
            <a:pPr>
              <a:buNone/>
            </a:pPr>
            <a:r>
              <a:rPr lang="ru-RU" sz="1200" dirty="0"/>
              <a:t>4. Спортивную форму и спортивную обувь в соответствии с погодными</a:t>
            </a:r>
          </a:p>
          <a:p>
            <a:pPr>
              <a:buNone/>
            </a:pPr>
            <a:r>
              <a:rPr lang="ru-RU" sz="1200" dirty="0"/>
              <a:t>условиями.</a:t>
            </a:r>
          </a:p>
          <a:p>
            <a:pPr>
              <a:buNone/>
            </a:pPr>
            <a:r>
              <a:rPr lang="ru-RU" sz="1200" dirty="0"/>
              <a:t>Проводящая организация оставляет за собой право переноса времени и </a:t>
            </a:r>
            <a:r>
              <a:rPr lang="ru-RU" sz="1200" dirty="0" smtClean="0"/>
              <a:t>дня проведения </a:t>
            </a:r>
            <a:r>
              <a:rPr lang="ru-RU" sz="1200" dirty="0"/>
              <a:t>тестирования норм ГТО</a:t>
            </a:r>
          </a:p>
          <a:p>
            <a:pPr algn="r">
              <a:buNone/>
            </a:pPr>
            <a:r>
              <a:rPr lang="ru-RU" sz="1200" dirty="0" err="1"/>
              <a:t>________________подпись</a:t>
            </a:r>
            <a:r>
              <a:rPr lang="ru-RU" sz="1200" dirty="0"/>
              <a:t> учащегося.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Согласие на обработку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766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/>
              <a:t>Настоящим я, ___________________________________________, далее – «Субъект Персональных Данных», во исполнение требований Федерального закона от 27.07.2006 г. № 152-ФЗ «О персональных данных» (с изменениями и дополнениями) свободно, своей волей и в своем интересе даю свое согласие АНО «Исполнительная дирекция спортивных проектов» (далее – «Дирекция», юридический адрес: 420111, г.Казань, ул.Баумана 52/7, на обработку своих персональных данных, указанных при регистрации путем заполнения </a:t>
            </a:r>
            <a:r>
              <a:rPr lang="ru-RU" sz="4800" dirty="0" err="1"/>
              <a:t>веб-формы</a:t>
            </a:r>
            <a:r>
              <a:rPr lang="ru-RU" sz="4800" dirty="0"/>
              <a:t> на </a:t>
            </a:r>
            <a:r>
              <a:rPr lang="ru-RU" sz="4800" dirty="0" err="1"/>
              <a:t>интернет-портале</a:t>
            </a:r>
            <a:r>
              <a:rPr lang="ru-RU" sz="4800" dirty="0"/>
              <a:t> Всероссийского физкультурно-спортивного комплекса «Готов к труду и обороне» </a:t>
            </a:r>
            <a:r>
              <a:rPr lang="ru-RU" sz="4800" dirty="0" err="1"/>
              <a:t>gto.ru</a:t>
            </a:r>
            <a:r>
              <a:rPr lang="ru-RU" sz="4800" dirty="0"/>
              <a:t>, </a:t>
            </a:r>
            <a:r>
              <a:rPr lang="ru-RU" sz="4800" dirty="0" err="1"/>
              <a:t>гто.орг</a:t>
            </a:r>
            <a:r>
              <a:rPr lang="ru-RU" sz="4800" dirty="0"/>
              <a:t> и его </a:t>
            </a:r>
            <a:r>
              <a:rPr lang="ru-RU" sz="4800" dirty="0" err="1"/>
              <a:t>поддоменов</a:t>
            </a:r>
            <a:r>
              <a:rPr lang="ru-RU" sz="4800" dirty="0"/>
              <a:t> (далее – Сайт), направляемой с использованием Сайта. </a:t>
            </a:r>
          </a:p>
          <a:p>
            <a:pPr>
              <a:buNone/>
            </a:pPr>
            <a:r>
              <a:rPr lang="ru-RU" sz="4800" dirty="0"/>
              <a:t>Под персональными данными я понимаю любую информацию, относящуюся ко мне как к Субъекту Персональных Данных, в том числе мои фамилию, имя, отчество, пол, дату рождения, адрес регистрации по месту жительства, адрес фактического проживания, контактные телефон(</a:t>
            </a:r>
            <a:r>
              <a:rPr lang="ru-RU" sz="4800" dirty="0" err="1"/>
              <a:t>ы</a:t>
            </a:r>
            <a:r>
              <a:rPr lang="ru-RU" sz="4800" dirty="0"/>
              <a:t>), адрес электронной почты, паспортные данные, ИНН, страховой номер индивидуального лицевого счета в Пенсионном фонде России (СНИЛС), данные о состоянии моего здоровья, месте учебы (работы) и иную другую информацию. Под обработкой персональных данных я понимаю сбор, систематизацию, накопление, уточнение, обновление, изменение, использование, распространение, передачу, обезличивание, блокирование, уничтожение, бессрочное хранение), и любые другие действия (операции) с персональными данными. </a:t>
            </a:r>
          </a:p>
          <a:p>
            <a:pPr>
              <a:buNone/>
            </a:pPr>
            <a:r>
              <a:rPr lang="ru-RU" sz="4800" dirty="0"/>
              <a:t>Обработка персональных данных Субъекта Персональных Данных осуществляется исключительно в целях регистрации Субъекта Персональных Данных в базе данных Автоматизированной информационной системы Всероссийского физкультурно-спортивного комплекса «Готов к труду и обороне» (ГТО). </a:t>
            </a:r>
          </a:p>
          <a:p>
            <a:pPr>
              <a:buNone/>
            </a:pPr>
            <a:r>
              <a:rPr lang="ru-RU" sz="4800" dirty="0"/>
              <a:t>Я соглашаюсь на получение сообщений и </a:t>
            </a:r>
            <a:r>
              <a:rPr lang="ru-RU" sz="4800" dirty="0" err="1"/>
              <a:t>смс-уведомлений</a:t>
            </a:r>
            <a:r>
              <a:rPr lang="ru-RU" sz="4800" dirty="0"/>
              <a:t>, в том числе информационных и новостных рассылок, приглашений на мероприятия Дирекции и ее контрагентов. </a:t>
            </a:r>
          </a:p>
          <a:p>
            <a:pPr>
              <a:buNone/>
            </a:pPr>
            <a:r>
              <a:rPr lang="ru-RU" sz="4800" dirty="0"/>
              <a:t>Датой выдачи согласия на обработку персональных данных Субъекта Персональных Данных является дата отправки регистрационной </a:t>
            </a:r>
            <a:r>
              <a:rPr lang="ru-RU" sz="4800" dirty="0" err="1"/>
              <a:t>веб-формы</a:t>
            </a:r>
            <a:r>
              <a:rPr lang="ru-RU" sz="4800" dirty="0"/>
              <a:t> с Сайта Дирекции. </a:t>
            </a:r>
          </a:p>
          <a:p>
            <a:pPr>
              <a:buNone/>
            </a:pPr>
            <a:r>
              <a:rPr lang="ru-RU" sz="4800" dirty="0"/>
              <a:t>Обработка персональных данных Субъекта Персональных Данных может осуществляться с помощью средств автоматизации и/или без использования средств автоматизации в соответствии с действующим законодательством РФ и внутренними положениями Дирекции. </a:t>
            </a:r>
          </a:p>
          <a:p>
            <a:pPr>
              <a:buNone/>
            </a:pPr>
            <a:r>
              <a:rPr lang="ru-RU" sz="4800" dirty="0"/>
              <a:t>Дирекция принимает необходимые правовые, организационные и технические меры или обеспечивает их принятие для защиты персональных  данных от неправомерного или случайного доступа к ним, уничтожения, изменения, блокирования, копирования, предоставления, распространения персональных данных, а также от иных неправомерных действий в отношении персональных данных, а также принимает на себя обязательство сохранения конфиденциальности персональных данных Субъекта Персональных Данных. Дирекция вправе привлекать для обработки персональных данных Субъекта Персональных Данных субподрядчиков, а также вправе передавать персональные данные для обработки своим  </a:t>
            </a:r>
            <a:r>
              <a:rPr lang="ru-RU" sz="4800" dirty="0" err="1"/>
              <a:t>аффилированным</a:t>
            </a:r>
            <a:r>
              <a:rPr lang="ru-RU" sz="4800" dirty="0"/>
              <a:t> лицам или третьим лицам, обеспечивая при этом принятие такими субподрядчиками и </a:t>
            </a:r>
            <a:r>
              <a:rPr lang="ru-RU" sz="4800" dirty="0" err="1"/>
              <a:t>аффилированными</a:t>
            </a:r>
            <a:r>
              <a:rPr lang="ru-RU" sz="4800" dirty="0"/>
              <a:t> лицами соответствующих обязательств в части конфиденциальности персональных данных. </a:t>
            </a:r>
          </a:p>
          <a:p>
            <a:pPr>
              <a:buNone/>
            </a:pPr>
            <a:r>
              <a:rPr lang="ru-RU" sz="4800" dirty="0"/>
              <a:t>Я ознакомлен(а), что: </a:t>
            </a:r>
          </a:p>
          <a:p>
            <a:pPr>
              <a:buNone/>
            </a:pPr>
            <a:r>
              <a:rPr lang="ru-RU" sz="4800" dirty="0"/>
              <a:t>1. настоящее согласие на обработку моих персональных данных, указанных при регистрации на Сайте Дирекции, направляемых с использованием </a:t>
            </a:r>
            <a:r>
              <a:rPr lang="ru-RU" sz="4800" dirty="0" err="1"/>
              <a:t>Cайта</a:t>
            </a:r>
            <a:r>
              <a:rPr lang="ru-RU" sz="4800" dirty="0"/>
              <a:t>, действует в течение 50 (пятидесяти) лет с момента регистрации на </a:t>
            </a:r>
            <a:r>
              <a:rPr lang="ru-RU" sz="4800" dirty="0" err="1"/>
              <a:t>Cайте</a:t>
            </a:r>
            <a:r>
              <a:rPr lang="ru-RU" sz="4800" dirty="0"/>
              <a:t> Дирекции; </a:t>
            </a:r>
          </a:p>
          <a:p>
            <a:pPr>
              <a:buNone/>
            </a:pPr>
            <a:r>
              <a:rPr lang="ru-RU" sz="4800" dirty="0"/>
              <a:t>2. согласие может быть отозвано мною на основании письменного заявления в произвольной форме; </a:t>
            </a:r>
          </a:p>
          <a:p>
            <a:pPr>
              <a:buNone/>
            </a:pPr>
            <a:r>
              <a:rPr lang="ru-RU" sz="4800" dirty="0"/>
              <a:t>3. предоставление персональных данных третьих лиц без их согласия влечет ответственность в соответствии с действующим законодательством Российской Федерации. </a:t>
            </a:r>
            <a:r>
              <a:rPr lang="ru-RU" sz="4800" dirty="0" smtClean="0"/>
              <a:t>                                                                                                                    </a:t>
            </a:r>
            <a:r>
              <a:rPr lang="ru-RU" sz="4800" dirty="0" err="1" smtClean="0"/>
              <a:t>__________</a:t>
            </a:r>
            <a:r>
              <a:rPr lang="ru-RU" sz="4800" dirty="0" err="1"/>
              <a:t>дата</a:t>
            </a:r>
            <a:endParaRPr lang="ru-RU" sz="4800" dirty="0"/>
          </a:p>
          <a:p>
            <a:pPr algn="r">
              <a:buNone/>
            </a:pPr>
            <a:r>
              <a:rPr lang="ru-RU" sz="4800" dirty="0" err="1"/>
              <a:t>________________подпись</a:t>
            </a:r>
            <a:r>
              <a:rPr lang="ru-RU" sz="4800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468052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Для получения 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ID-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номера необходима регистрация на сайте 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hlinkClick r:id="rId2"/>
              </a:rPr>
              <a:t>www.gto.ru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200" dirty="0" smtClean="0"/>
              <a:t>(с 19.12.2015-23.12.2015)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прислать </a:t>
            </a:r>
            <a:r>
              <a:rPr lang="en-US" sz="3200" dirty="0" smtClean="0"/>
              <a:t>ID-</a:t>
            </a:r>
            <a:r>
              <a:rPr lang="ru-RU" sz="3200" dirty="0" smtClean="0"/>
              <a:t>номера  с фамилиями до 25.12.2015 на электронную почту </a:t>
            </a:r>
            <a:r>
              <a:rPr lang="en-US" sz="3200" dirty="0" smtClean="0"/>
              <a:t>bassein48@mail.ru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5434" b="3558"/>
          <a:stretch>
            <a:fillRect/>
          </a:stretch>
        </p:blipFill>
        <p:spPr bwMode="auto">
          <a:xfrm>
            <a:off x="0" y="0"/>
            <a:ext cx="9160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5840" b="3060"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t="4754" b="3337"/>
          <a:stretch>
            <a:fillRect/>
          </a:stretch>
        </p:blipFill>
        <p:spPr bwMode="auto">
          <a:xfrm>
            <a:off x="-1" y="0"/>
            <a:ext cx="9070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1783</Words>
  <Application>Microsoft Office PowerPoint</Application>
  <PresentationFormat>Экран (4:3)</PresentationFormat>
  <Paragraphs>433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директор МАУ ДО ДЮСШ с.Долгоруково А.В.Узунов</vt:lpstr>
      <vt:lpstr>Нормативные документы для сдачи ГТО</vt:lpstr>
      <vt:lpstr>Нормативная база</vt:lpstr>
      <vt:lpstr>Заявление и согласие родителей</vt:lpstr>
      <vt:lpstr>Согласие на обработку данных</vt:lpstr>
      <vt:lpstr>     Для получения ID-номера необходима регистрация на сайте www.gto.ru  (с 19.12.2015-23.12.2015)  прислать ID-номера  с фамилиями до 25.12.2015 на электронную почту bassein48@mail.ru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Нормативы  4 ступень 13-15 лет</vt:lpstr>
      <vt:lpstr>Нормативы  4 ступень 13-15 лет</vt:lpstr>
      <vt:lpstr>Количество тестов  4 ступень 13-15 лет</vt:lpstr>
      <vt:lpstr>Нормативы 5 ступень 16-17 лет</vt:lpstr>
      <vt:lpstr>Нормативы 5 ступень 16-17 лет</vt:lpstr>
      <vt:lpstr>Количество тестов  5 ступень 16-17 лет</vt:lpstr>
      <vt:lpstr>Учетная карточка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лицей</cp:lastModifiedBy>
  <cp:revision>22</cp:revision>
  <dcterms:created xsi:type="dcterms:W3CDTF">2015-12-14T08:25:50Z</dcterms:created>
  <dcterms:modified xsi:type="dcterms:W3CDTF">2016-06-15T07:12:32Z</dcterms:modified>
</cp:coreProperties>
</file>